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Multimodal Generative AI System for Skin Lesion Diagnosis and Explanation</a:t>
            </a:r>
            <a:endParaRPr lang="en-US" sz="2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766" y="1657350"/>
            <a:ext cx="3750469" cy="25003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80217" y="4557713"/>
            <a:ext cx="558356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575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Members</a:t>
            </a:r>
            <a:endParaRPr lang="en-US" sz="1575" dirty="0"/>
          </a:p>
        </p:txBody>
      </p:sp>
      <p:sp>
        <p:nvSpPr>
          <p:cNvPr id="6" name="Text 2"/>
          <p:cNvSpPr/>
          <p:nvPr/>
        </p:nvSpPr>
        <p:spPr>
          <a:xfrm>
            <a:off x="1780217" y="4914900"/>
            <a:ext cx="558356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F5F5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Aman Chauhan (22BCE0476) • Arnav Sinha (22BCE0830) • Akshat Sinha (22BCE2218)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1780217" y="5243513"/>
            <a:ext cx="558356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F5F5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Mentor: Dr. Naga Priyadarsini R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1780217" y="5457825"/>
            <a:ext cx="558356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F5F5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School: SCOPE Department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1780217" y="5672138"/>
            <a:ext cx="558356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F5F5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Vellore Institute Of Technology, Vellore</a:t>
            </a:r>
            <a:endParaRPr lang="en-US" sz="104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292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Literature Review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51892"/>
            <a:ext cx="220644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Multimodal AI in Dermatology: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492192" y="851892"/>
            <a:ext cx="140461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Recent studies show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066205"/>
            <a:ext cx="415710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traditional AI models for skin lesion classification often rely on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1280517"/>
            <a:ext cx="302281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single data types, limiting their effectiveness.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85750" y="1609130"/>
            <a:ext cx="217814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Deep Learning Advancements: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2463896" y="1609130"/>
            <a:ext cx="17926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CNNs like EfficientNet and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285750" y="1823442"/>
            <a:ext cx="362090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ResNet have shown strong performance in melanoma 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285750" y="2037755"/>
            <a:ext cx="385664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detection, while BERT and ClinicalBERT effectively process 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285750" y="2252067"/>
            <a:ext cx="117417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clinical metadata.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285750" y="2580680"/>
            <a:ext cx="134874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Fusion Techniques: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1634496" y="2580680"/>
            <a:ext cx="19283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Research demonstrates that 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285750" y="2794992"/>
            <a:ext cx="358231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concatenation of feature vectors from image and text 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285750" y="3009305"/>
            <a:ext cx="26597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encoders improves diagnostic accuracy.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285750" y="3337917"/>
            <a:ext cx="18775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Generative AI Integration: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2163273" y="3337917"/>
            <a:ext cx="193682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LLMs like GPT-4 and Llama 3 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285750" y="3552230"/>
            <a:ext cx="348673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enable generation of human-readable explanations, 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285750" y="3766542"/>
            <a:ext cx="338786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addressing the "black box" nature of traditional AI.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285750" y="4095155"/>
            <a:ext cx="96440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Datasets: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1250156" y="4095155"/>
            <a:ext cx="303040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ISIC Archive provides large collections of 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285750" y="4309467"/>
            <a:ext cx="34781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dermoscopic images and metadata through various </a:t>
            </a:r>
            <a:endParaRPr lang="en-US" sz="1046" dirty="0"/>
          </a:p>
        </p:txBody>
      </p:sp>
      <p:sp>
        <p:nvSpPr>
          <p:cNvPr id="24" name="Text 21"/>
          <p:cNvSpPr/>
          <p:nvPr/>
        </p:nvSpPr>
        <p:spPr>
          <a:xfrm>
            <a:off x="285750" y="4523780"/>
            <a:ext cx="23120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challenges (ISIC 2018, 2019, 2020).</a:t>
            </a:r>
            <a:endParaRPr lang="en-US" sz="1046" dirty="0"/>
          </a:p>
        </p:txBody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753" y="1153437"/>
            <a:ext cx="4200469" cy="3065227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5283138" y="4275813"/>
            <a:ext cx="294967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Systematic approach to literature review in medical AI research</a:t>
            </a:r>
            <a:endParaRPr lang="en-US" sz="732" dirty="0"/>
          </a:p>
        </p:txBody>
      </p:sp>
      <p:sp>
        <p:nvSpPr>
          <p:cNvPr id="27" name="Text 23"/>
          <p:cNvSpPr/>
          <p:nvPr/>
        </p:nvSpPr>
        <p:spPr>
          <a:xfrm>
            <a:off x="285750" y="4900613"/>
            <a:ext cx="85725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Based on review of 30+ journal papers on multimodal AI and skin lesion diagnosis</a:t>
            </a:r>
            <a:endParaRPr lang="en-US" sz="73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43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Research Gaps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42963"/>
            <a:ext cx="4200525" cy="7858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842963"/>
            <a:ext cx="28575" cy="78581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6" name="Text 3"/>
          <p:cNvSpPr/>
          <p:nvPr/>
        </p:nvSpPr>
        <p:spPr>
          <a:xfrm>
            <a:off x="392906" y="914400"/>
            <a:ext cx="39862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 Lack of Explainability in Multimodal AI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392906" y="1128713"/>
            <a:ext cx="39862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Opacity in internal reasoning when fusing visual and textual data</a:t>
            </a:r>
            <a:endParaRPr lang="en-US" sz="1046" dirty="0"/>
          </a:p>
        </p:txBody>
      </p:sp>
      <p:sp>
        <p:nvSpPr>
          <p:cNvPr id="8" name="Shape 5"/>
          <p:cNvSpPr/>
          <p:nvPr/>
        </p:nvSpPr>
        <p:spPr>
          <a:xfrm>
            <a:off x="285750" y="1714500"/>
            <a:ext cx="4200525" cy="571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Shape 6"/>
          <p:cNvSpPr/>
          <p:nvPr/>
        </p:nvSpPr>
        <p:spPr>
          <a:xfrm>
            <a:off x="285750" y="1714500"/>
            <a:ext cx="28575" cy="57150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0" name="Text 7"/>
          <p:cNvSpPr/>
          <p:nvPr/>
        </p:nvSpPr>
        <p:spPr>
          <a:xfrm>
            <a:off x="392906" y="1785938"/>
            <a:ext cx="39862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 Generalizability Across Diverse Datasets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392906" y="2000250"/>
            <a:ext cx="39862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Limited transferability to unseen, real-world clinical data</a:t>
            </a:r>
            <a:endParaRPr lang="en-US" sz="1046" dirty="0"/>
          </a:p>
        </p:txBody>
      </p:sp>
      <p:sp>
        <p:nvSpPr>
          <p:cNvPr id="12" name="Shape 9"/>
          <p:cNvSpPr/>
          <p:nvPr/>
        </p:nvSpPr>
        <p:spPr>
          <a:xfrm>
            <a:off x="285750" y="2343150"/>
            <a:ext cx="4200525" cy="7858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285750" y="2343150"/>
            <a:ext cx="28575" cy="78581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4" name="Text 11"/>
          <p:cNvSpPr/>
          <p:nvPr/>
        </p:nvSpPr>
        <p:spPr>
          <a:xfrm>
            <a:off x="392906" y="2414588"/>
            <a:ext cx="39862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 Integration of Generative AI for Reporting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392906" y="2628900"/>
            <a:ext cx="39862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Need for clinically relevant, comprehensive reports beyond simple diagnoses</a:t>
            </a:r>
            <a:endParaRPr lang="en-US" sz="1046" dirty="0"/>
          </a:p>
        </p:txBody>
      </p:sp>
      <p:sp>
        <p:nvSpPr>
          <p:cNvPr id="16" name="Shape 13"/>
          <p:cNvSpPr/>
          <p:nvPr/>
        </p:nvSpPr>
        <p:spPr>
          <a:xfrm>
            <a:off x="285750" y="3186113"/>
            <a:ext cx="4200525" cy="7858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285750" y="3186113"/>
            <a:ext cx="28575" cy="78581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8" name="Text 15"/>
          <p:cNvSpPr/>
          <p:nvPr/>
        </p:nvSpPr>
        <p:spPr>
          <a:xfrm>
            <a:off x="392906" y="3257550"/>
            <a:ext cx="39862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4. Benchmarking of Fusion Techniques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392906" y="3471863"/>
            <a:ext cx="39862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Lack of systematic comparative studies on multimodal fusion methods</a:t>
            </a:r>
            <a:endParaRPr lang="en-US" sz="1046" dirty="0"/>
          </a:p>
        </p:txBody>
      </p:sp>
      <p:sp>
        <p:nvSpPr>
          <p:cNvPr id="20" name="Shape 17"/>
          <p:cNvSpPr/>
          <p:nvPr/>
        </p:nvSpPr>
        <p:spPr>
          <a:xfrm>
            <a:off x="285750" y="4029075"/>
            <a:ext cx="4200525" cy="7858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Shape 18"/>
          <p:cNvSpPr/>
          <p:nvPr/>
        </p:nvSpPr>
        <p:spPr>
          <a:xfrm>
            <a:off x="285750" y="4029075"/>
            <a:ext cx="28575" cy="78581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2" name="Text 19"/>
          <p:cNvSpPr/>
          <p:nvPr/>
        </p:nvSpPr>
        <p:spPr>
          <a:xfrm>
            <a:off x="392906" y="4100513"/>
            <a:ext cx="39862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5. Ethical Considerations and Clinical Trust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392906" y="4314825"/>
            <a:ext cx="39862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Addressing bias and building clinician trust in AI-driven diagnostic tools</a:t>
            </a:r>
            <a:endParaRPr lang="en-US" sz="1046" dirty="0"/>
          </a:p>
        </p:txBody>
      </p:sp>
      <p:sp>
        <p:nvSpPr>
          <p:cNvPr id="24" name="Shape 21"/>
          <p:cNvSpPr/>
          <p:nvPr/>
        </p:nvSpPr>
        <p:spPr>
          <a:xfrm>
            <a:off x="285750" y="4872038"/>
            <a:ext cx="4200525" cy="7858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5" name="Shape 22"/>
          <p:cNvSpPr/>
          <p:nvPr/>
        </p:nvSpPr>
        <p:spPr>
          <a:xfrm>
            <a:off x="285750" y="4872038"/>
            <a:ext cx="28575" cy="78581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6" name="Text 23"/>
          <p:cNvSpPr/>
          <p:nvPr/>
        </p:nvSpPr>
        <p:spPr>
          <a:xfrm>
            <a:off x="392906" y="4943475"/>
            <a:ext cx="39862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6. Real-time Performance Challenges</a:t>
            </a:r>
            <a:endParaRPr lang="en-US" sz="1046" dirty="0"/>
          </a:p>
        </p:txBody>
      </p:sp>
      <p:sp>
        <p:nvSpPr>
          <p:cNvPr id="27" name="Text 24"/>
          <p:cNvSpPr/>
          <p:nvPr/>
        </p:nvSpPr>
        <p:spPr>
          <a:xfrm>
            <a:off x="392906" y="5157788"/>
            <a:ext cx="39862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Optimizing complex models for clinical workflow integration</a:t>
            </a:r>
            <a:endParaRPr lang="en-US" sz="1046" dirty="0"/>
          </a:p>
        </p:txBody>
      </p:sp>
      <p:pic>
        <p:nvPicPr>
          <p:cNvPr id="2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725" y="1750219"/>
            <a:ext cx="4200525" cy="2800350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5194316" y="4607719"/>
            <a:ext cx="312731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Identifying and filling critical gaps in skin lesion diagnosis research</a:t>
            </a:r>
            <a:endParaRPr lang="en-US" sz="73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0119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950119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678656" y="851892"/>
            <a:ext cx="33744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 a Robust Multimodal Diagnostic Model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678656" y="1057275"/>
            <a:ext cx="380761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highly accurate model that fuses visual information from dermoscopic images with textual clinical metadata</a:t>
            </a:r>
            <a:endParaRPr lang="en-US" sz="732" dirty="0"/>
          </a:p>
        </p:txBody>
      </p:sp>
      <p:sp>
        <p:nvSpPr>
          <p:cNvPr id="8" name="Shape 5"/>
          <p:cNvSpPr/>
          <p:nvPr/>
        </p:nvSpPr>
        <p:spPr>
          <a:xfrm>
            <a:off x="285750" y="1593056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9" name="Text 6"/>
          <p:cNvSpPr/>
          <p:nvPr/>
        </p:nvSpPr>
        <p:spPr>
          <a:xfrm>
            <a:off x="285750" y="1593056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678656" y="1494830"/>
            <a:ext cx="294495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 Intelligent Explanatory Reports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678656" y="1700213"/>
            <a:ext cx="380761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Integrate diagnostic model with LLM to produce clinically relevant, human-readable reports</a:t>
            </a:r>
            <a:endParaRPr lang="en-US" sz="732" dirty="0"/>
          </a:p>
        </p:txBody>
      </p:sp>
      <p:sp>
        <p:nvSpPr>
          <p:cNvPr id="12" name="Shape 9"/>
          <p:cNvSpPr/>
          <p:nvPr/>
        </p:nvSpPr>
        <p:spPr>
          <a:xfrm>
            <a:off x="285750" y="2235994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3" name="Text 10"/>
          <p:cNvSpPr/>
          <p:nvPr/>
        </p:nvSpPr>
        <p:spPr>
          <a:xfrm>
            <a:off x="285750" y="2235994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678656" y="2137767"/>
            <a:ext cx="324156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Ensure Accuracy Through Rigorous Validation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678656" y="2343150"/>
            <a:ext cx="380761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Train and validate using ISIC datasets to guarantee high accuracy and generalizability</a:t>
            </a:r>
            <a:endParaRPr lang="en-US" sz="732" dirty="0"/>
          </a:p>
        </p:txBody>
      </p:sp>
      <p:sp>
        <p:nvSpPr>
          <p:cNvPr id="16" name="Shape 13"/>
          <p:cNvSpPr/>
          <p:nvPr/>
        </p:nvSpPr>
        <p:spPr>
          <a:xfrm>
            <a:off x="285750" y="2807494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7" name="Text 14"/>
          <p:cNvSpPr/>
          <p:nvPr/>
        </p:nvSpPr>
        <p:spPr>
          <a:xfrm>
            <a:off x="285750" y="2807494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678656" y="2780705"/>
            <a:ext cx="350230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Enhance Diagnostic Accuracy &amp; Clinical Workflow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678656" y="2986088"/>
            <a:ext cx="380761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reliable "second opinion" tool and automate initial analysis and reporting</a:t>
            </a:r>
            <a:endParaRPr lang="en-US" sz="732" dirty="0"/>
          </a:p>
        </p:txBody>
      </p:sp>
      <p:sp>
        <p:nvSpPr>
          <p:cNvPr id="20" name="Shape 17"/>
          <p:cNvSpPr/>
          <p:nvPr/>
        </p:nvSpPr>
        <p:spPr>
          <a:xfrm>
            <a:off x="285750" y="3378994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1" name="Text 18"/>
          <p:cNvSpPr/>
          <p:nvPr/>
        </p:nvSpPr>
        <p:spPr>
          <a:xfrm>
            <a:off x="285750" y="3378994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678656" y="3280767"/>
            <a:ext cx="13933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 Medical AI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678656" y="3486150"/>
            <a:ext cx="380761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Combine discriminative and generative AI approaches to address the "black box" nature of traditional AI</a:t>
            </a:r>
            <a:endParaRPr lang="en-US" sz="732" dirty="0"/>
          </a:p>
        </p:txBody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725" y="878681"/>
            <a:ext cx="4200525" cy="2800350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5421409" y="3736181"/>
            <a:ext cx="267315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Generative AI creating comprehensive diagnostic reports</a:t>
            </a:r>
            <a:endParaRPr lang="en-US" sz="73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864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 and Software Specifications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42963"/>
            <a:ext cx="4200525" cy="15859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392906" y="950119"/>
            <a:ext cx="39862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 Requirements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353741"/>
            <a:ext cx="128588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2931" y="1330523"/>
            <a:ext cx="30771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GPU: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900643" y="1330523"/>
            <a:ext cx="271384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NVIDIA A100/V100/RTX series (24GB+ VRAM)</a:t>
            </a:r>
            <a:endParaRPr lang="en-US" sz="942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603772"/>
            <a:ext cx="128588" cy="128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2931" y="1580555"/>
            <a:ext cx="29654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CPU:</a:t>
            </a:r>
            <a:endParaRPr lang="en-US" sz="942" dirty="0"/>
          </a:p>
        </p:txBody>
      </p:sp>
      <p:sp>
        <p:nvSpPr>
          <p:cNvPr id="11" name="Text 6"/>
          <p:cNvSpPr/>
          <p:nvPr/>
        </p:nvSpPr>
        <p:spPr>
          <a:xfrm>
            <a:off x="889481" y="1580555"/>
            <a:ext cx="20453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Multi-core (Intel Xeon/AMD EPYC)</a:t>
            </a:r>
            <a:endParaRPr lang="en-US" sz="942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853803"/>
            <a:ext cx="144661" cy="128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2931" y="1830586"/>
            <a:ext cx="3315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RAM:</a:t>
            </a:r>
            <a:endParaRPr lang="en-US" sz="942" dirty="0"/>
          </a:p>
        </p:txBody>
      </p:sp>
      <p:sp>
        <p:nvSpPr>
          <p:cNvPr id="14" name="Text 8"/>
          <p:cNvSpPr/>
          <p:nvPr/>
        </p:nvSpPr>
        <p:spPr>
          <a:xfrm>
            <a:off x="924446" y="1830586"/>
            <a:ext cx="236204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64GB minimum, 128GB recommended</a:t>
            </a:r>
            <a:endParaRPr lang="en-US" sz="942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2103834"/>
            <a:ext cx="128588" cy="1285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92931" y="2080617"/>
            <a:ext cx="5337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Storage:</a:t>
            </a:r>
            <a:endParaRPr lang="en-US" sz="942" dirty="0"/>
          </a:p>
        </p:txBody>
      </p:sp>
      <p:sp>
        <p:nvSpPr>
          <p:cNvPr id="17" name="Text 10"/>
          <p:cNvSpPr/>
          <p:nvPr/>
        </p:nvSpPr>
        <p:spPr>
          <a:xfrm>
            <a:off x="1126703" y="2080617"/>
            <a:ext cx="10015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1TB+ NVMe SSD</a:t>
            </a:r>
            <a:endParaRPr lang="en-US" sz="942" dirty="0"/>
          </a:p>
        </p:txBody>
      </p:sp>
      <p:sp>
        <p:nvSpPr>
          <p:cNvPr id="18" name="Shape 11"/>
          <p:cNvSpPr/>
          <p:nvPr/>
        </p:nvSpPr>
        <p:spPr>
          <a:xfrm>
            <a:off x="4657725" y="842963"/>
            <a:ext cx="4200525" cy="15859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9" name="Text 12"/>
          <p:cNvSpPr/>
          <p:nvPr/>
        </p:nvSpPr>
        <p:spPr>
          <a:xfrm>
            <a:off x="4764881" y="950119"/>
            <a:ext cx="39862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Environment</a:t>
            </a:r>
            <a:endParaRPr lang="en-US" sz="13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4881" y="1353741"/>
            <a:ext cx="160734" cy="128588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4964906" y="1330523"/>
            <a:ext cx="2098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OS:</a:t>
            </a:r>
            <a:endParaRPr lang="en-US" sz="942" dirty="0"/>
          </a:p>
        </p:txBody>
      </p:sp>
      <p:sp>
        <p:nvSpPr>
          <p:cNvPr id="22" name="Text 14"/>
          <p:cNvSpPr/>
          <p:nvPr/>
        </p:nvSpPr>
        <p:spPr>
          <a:xfrm>
            <a:off x="5174782" y="1330523"/>
            <a:ext cx="15689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Ubuntu 20.04 LTS or later</a:t>
            </a:r>
            <a:endParaRPr lang="en-US" sz="942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0062" y="1603772"/>
            <a:ext cx="112514" cy="128588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4964906" y="1580555"/>
            <a:ext cx="67240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Language:</a:t>
            </a:r>
            <a:endParaRPr lang="en-US" sz="942" dirty="0"/>
          </a:p>
        </p:txBody>
      </p:sp>
      <p:sp>
        <p:nvSpPr>
          <p:cNvPr id="25" name="Text 16"/>
          <p:cNvSpPr/>
          <p:nvPr/>
        </p:nvSpPr>
        <p:spPr>
          <a:xfrm>
            <a:off x="5637312" y="1580555"/>
            <a:ext cx="74853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Python 3.8+</a:t>
            </a:r>
            <a:endParaRPr lang="en-US" sz="942" dirty="0"/>
          </a:p>
        </p:txBody>
      </p:sp>
      <p:pic>
        <p:nvPicPr>
          <p:cNvPr id="2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2025" y="1853803"/>
            <a:ext cx="128588" cy="128588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4964906" y="1830586"/>
            <a:ext cx="83210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Frameworks:</a:t>
            </a:r>
            <a:endParaRPr lang="en-US" sz="942" dirty="0"/>
          </a:p>
        </p:txBody>
      </p:sp>
      <p:sp>
        <p:nvSpPr>
          <p:cNvPr id="28" name="Text 18"/>
          <p:cNvSpPr/>
          <p:nvPr/>
        </p:nvSpPr>
        <p:spPr>
          <a:xfrm>
            <a:off x="5797014" y="1830586"/>
            <a:ext cx="164412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PyTorch, TensorFlow/Keras</a:t>
            </a:r>
            <a:endParaRPr lang="en-US" sz="942" dirty="0"/>
          </a:p>
        </p:txBody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0062" y="2103834"/>
            <a:ext cx="112514" cy="128588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4964906" y="2080617"/>
            <a:ext cx="102909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Version Control:</a:t>
            </a:r>
            <a:endParaRPr lang="en-US" sz="942" dirty="0"/>
          </a:p>
        </p:txBody>
      </p:sp>
      <p:sp>
        <p:nvSpPr>
          <p:cNvPr id="31" name="Text 20"/>
          <p:cNvSpPr/>
          <p:nvPr/>
        </p:nvSpPr>
        <p:spPr>
          <a:xfrm>
            <a:off x="5993997" y="2080617"/>
            <a:ext cx="114124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Git, GitHub/GitLab</a:t>
            </a:r>
            <a:endParaRPr lang="en-US" sz="942" dirty="0"/>
          </a:p>
        </p:txBody>
      </p:sp>
      <p:pic>
        <p:nvPicPr>
          <p:cNvPr id="3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0406" y="2600325"/>
            <a:ext cx="4783187" cy="2500313"/>
          </a:xfrm>
          <a:prstGeom prst="rect">
            <a:avLst/>
          </a:prstGeom>
        </p:spPr>
      </p:pic>
      <p:sp>
        <p:nvSpPr>
          <p:cNvPr id="33" name="Text 21"/>
          <p:cNvSpPr/>
          <p:nvPr/>
        </p:nvSpPr>
        <p:spPr>
          <a:xfrm>
            <a:off x="1357313" y="5157788"/>
            <a:ext cx="64293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Three pillars of AI system implementation: Models, Hardware, and Data</a:t>
            </a:r>
            <a:endParaRPr lang="en-US" sz="73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793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Gantt Chart with Work Breakdown Structure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93" y="842963"/>
            <a:ext cx="4871786" cy="28574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3929035"/>
            <a:ext cx="42005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 Planning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4311225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7" name="Text 3"/>
          <p:cNvSpPr/>
          <p:nvPr/>
        </p:nvSpPr>
        <p:spPr>
          <a:xfrm>
            <a:off x="285750" y="4311225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32" dirty="0"/>
          </a:p>
        </p:txBody>
      </p:sp>
      <p:sp>
        <p:nvSpPr>
          <p:cNvPr id="8" name="Text 4"/>
          <p:cNvSpPr/>
          <p:nvPr/>
        </p:nvSpPr>
        <p:spPr>
          <a:xfrm>
            <a:off x="528638" y="4300510"/>
            <a:ext cx="153998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Literature Review (7 days)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285750" y="4575544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0" name="Text 6"/>
          <p:cNvSpPr/>
          <p:nvPr/>
        </p:nvSpPr>
        <p:spPr>
          <a:xfrm>
            <a:off x="285750" y="4575544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32" dirty="0"/>
          </a:p>
        </p:txBody>
      </p:sp>
      <p:sp>
        <p:nvSpPr>
          <p:cNvPr id="11" name="Text 7"/>
          <p:cNvSpPr/>
          <p:nvPr/>
        </p:nvSpPr>
        <p:spPr>
          <a:xfrm>
            <a:off x="528638" y="4564828"/>
            <a:ext cx="22221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Research Gaps Identification (3 days)</a:t>
            </a:r>
            <a:endParaRPr lang="en-US" sz="942" dirty="0"/>
          </a:p>
        </p:txBody>
      </p:sp>
      <p:sp>
        <p:nvSpPr>
          <p:cNvPr id="12" name="Shape 8"/>
          <p:cNvSpPr/>
          <p:nvPr/>
        </p:nvSpPr>
        <p:spPr>
          <a:xfrm>
            <a:off x="285750" y="4839863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3" name="Text 9"/>
          <p:cNvSpPr/>
          <p:nvPr/>
        </p:nvSpPr>
        <p:spPr>
          <a:xfrm>
            <a:off x="285750" y="4839863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32" dirty="0"/>
          </a:p>
        </p:txBody>
      </p:sp>
      <p:sp>
        <p:nvSpPr>
          <p:cNvPr id="14" name="Text 10"/>
          <p:cNvSpPr/>
          <p:nvPr/>
        </p:nvSpPr>
        <p:spPr>
          <a:xfrm>
            <a:off x="528638" y="4829147"/>
            <a:ext cx="174868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Objectives Definition (2 days)</a:t>
            </a:r>
            <a:endParaRPr lang="en-US" sz="942" dirty="0"/>
          </a:p>
        </p:txBody>
      </p:sp>
      <p:sp>
        <p:nvSpPr>
          <p:cNvPr id="15" name="Text 11"/>
          <p:cNvSpPr/>
          <p:nvPr/>
        </p:nvSpPr>
        <p:spPr>
          <a:xfrm>
            <a:off x="285750" y="5193478"/>
            <a:ext cx="42005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 Design</a:t>
            </a:r>
            <a:endParaRPr lang="en-US" sz="1350" dirty="0"/>
          </a:p>
        </p:txBody>
      </p:sp>
      <p:sp>
        <p:nvSpPr>
          <p:cNvPr id="16" name="Shape 12"/>
          <p:cNvSpPr/>
          <p:nvPr/>
        </p:nvSpPr>
        <p:spPr>
          <a:xfrm>
            <a:off x="285750" y="5575669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7" name="Text 13"/>
          <p:cNvSpPr/>
          <p:nvPr/>
        </p:nvSpPr>
        <p:spPr>
          <a:xfrm>
            <a:off x="285750" y="5575669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32" dirty="0"/>
          </a:p>
        </p:txBody>
      </p:sp>
      <p:sp>
        <p:nvSpPr>
          <p:cNvPr id="18" name="Text 14"/>
          <p:cNvSpPr/>
          <p:nvPr/>
        </p:nvSpPr>
        <p:spPr>
          <a:xfrm>
            <a:off x="528638" y="5564953"/>
            <a:ext cx="247106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Hardware/Software Specification (5 days)</a:t>
            </a:r>
            <a:endParaRPr lang="en-US" sz="942" dirty="0"/>
          </a:p>
        </p:txBody>
      </p:sp>
      <p:sp>
        <p:nvSpPr>
          <p:cNvPr id="19" name="Shape 15"/>
          <p:cNvSpPr/>
          <p:nvPr/>
        </p:nvSpPr>
        <p:spPr>
          <a:xfrm>
            <a:off x="285750" y="5839988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0" name="Text 16"/>
          <p:cNvSpPr/>
          <p:nvPr/>
        </p:nvSpPr>
        <p:spPr>
          <a:xfrm>
            <a:off x="285750" y="5839988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732" dirty="0"/>
          </a:p>
        </p:txBody>
      </p:sp>
      <p:sp>
        <p:nvSpPr>
          <p:cNvPr id="21" name="Text 17"/>
          <p:cNvSpPr/>
          <p:nvPr/>
        </p:nvSpPr>
        <p:spPr>
          <a:xfrm>
            <a:off x="528638" y="5829272"/>
            <a:ext cx="187777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Requirement Analysis (10 days)</a:t>
            </a:r>
            <a:endParaRPr lang="en-US" sz="942" dirty="0"/>
          </a:p>
        </p:txBody>
      </p:sp>
      <p:sp>
        <p:nvSpPr>
          <p:cNvPr id="22" name="Text 18"/>
          <p:cNvSpPr/>
          <p:nvPr/>
        </p:nvSpPr>
        <p:spPr>
          <a:xfrm>
            <a:off x="4657725" y="3929035"/>
            <a:ext cx="42005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&amp; Testing</a:t>
            </a:r>
            <a:endParaRPr lang="en-US" sz="1350" dirty="0"/>
          </a:p>
        </p:txBody>
      </p:sp>
      <p:sp>
        <p:nvSpPr>
          <p:cNvPr id="23" name="Shape 19"/>
          <p:cNvSpPr/>
          <p:nvPr/>
        </p:nvSpPr>
        <p:spPr>
          <a:xfrm>
            <a:off x="4657725" y="4311225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4" name="Text 20"/>
          <p:cNvSpPr/>
          <p:nvPr/>
        </p:nvSpPr>
        <p:spPr>
          <a:xfrm>
            <a:off x="4657725" y="4311225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732" dirty="0"/>
          </a:p>
        </p:txBody>
      </p:sp>
      <p:sp>
        <p:nvSpPr>
          <p:cNvPr id="25" name="Text 21"/>
          <p:cNvSpPr/>
          <p:nvPr/>
        </p:nvSpPr>
        <p:spPr>
          <a:xfrm>
            <a:off x="4900613" y="4300510"/>
            <a:ext cx="290326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Image &amp; Text Encoder Implementation (20 days)</a:t>
            </a:r>
            <a:endParaRPr lang="en-US" sz="942" dirty="0"/>
          </a:p>
        </p:txBody>
      </p:sp>
      <p:sp>
        <p:nvSpPr>
          <p:cNvPr id="26" name="Shape 22"/>
          <p:cNvSpPr/>
          <p:nvPr/>
        </p:nvSpPr>
        <p:spPr>
          <a:xfrm>
            <a:off x="4657725" y="4575544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7" name="Text 23"/>
          <p:cNvSpPr/>
          <p:nvPr/>
        </p:nvSpPr>
        <p:spPr>
          <a:xfrm>
            <a:off x="4657725" y="4575544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732" dirty="0"/>
          </a:p>
        </p:txBody>
      </p:sp>
      <p:sp>
        <p:nvSpPr>
          <p:cNvPr id="28" name="Text 24"/>
          <p:cNvSpPr/>
          <p:nvPr/>
        </p:nvSpPr>
        <p:spPr>
          <a:xfrm>
            <a:off x="4900613" y="4564828"/>
            <a:ext cx="258628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Fusion Module &amp; LLM Integration (22 days)</a:t>
            </a:r>
            <a:endParaRPr lang="en-US" sz="942" dirty="0"/>
          </a:p>
        </p:txBody>
      </p:sp>
      <p:sp>
        <p:nvSpPr>
          <p:cNvPr id="29" name="Shape 25"/>
          <p:cNvSpPr/>
          <p:nvPr/>
        </p:nvSpPr>
        <p:spPr>
          <a:xfrm>
            <a:off x="4657725" y="4839863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30" name="Text 26"/>
          <p:cNvSpPr/>
          <p:nvPr/>
        </p:nvSpPr>
        <p:spPr>
          <a:xfrm>
            <a:off x="4657725" y="4839863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</a:t>
            </a:r>
            <a:endParaRPr lang="en-US" sz="732" dirty="0"/>
          </a:p>
        </p:txBody>
      </p:sp>
      <p:sp>
        <p:nvSpPr>
          <p:cNvPr id="31" name="Text 27"/>
          <p:cNvSpPr/>
          <p:nvPr/>
        </p:nvSpPr>
        <p:spPr>
          <a:xfrm>
            <a:off x="4900613" y="4829147"/>
            <a:ext cx="22368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 Testing &amp; Validation (15 days)</a:t>
            </a:r>
            <a:endParaRPr lang="en-US" sz="942" dirty="0"/>
          </a:p>
        </p:txBody>
      </p:sp>
      <p:sp>
        <p:nvSpPr>
          <p:cNvPr id="32" name="Text 28"/>
          <p:cNvSpPr/>
          <p:nvPr/>
        </p:nvSpPr>
        <p:spPr>
          <a:xfrm>
            <a:off x="4657725" y="5193478"/>
            <a:ext cx="42005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Documentation</a:t>
            </a:r>
            <a:endParaRPr lang="en-US" sz="1350" dirty="0"/>
          </a:p>
        </p:txBody>
      </p:sp>
      <p:sp>
        <p:nvSpPr>
          <p:cNvPr id="33" name="Shape 29"/>
          <p:cNvSpPr/>
          <p:nvPr/>
        </p:nvSpPr>
        <p:spPr>
          <a:xfrm>
            <a:off x="4657725" y="5575669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34" name="Text 30"/>
          <p:cNvSpPr/>
          <p:nvPr/>
        </p:nvSpPr>
        <p:spPr>
          <a:xfrm>
            <a:off x="4657725" y="5575669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</a:t>
            </a:r>
            <a:endParaRPr lang="en-US" sz="732" dirty="0"/>
          </a:p>
        </p:txBody>
      </p:sp>
      <p:sp>
        <p:nvSpPr>
          <p:cNvPr id="35" name="Text 31"/>
          <p:cNvSpPr/>
          <p:nvPr/>
        </p:nvSpPr>
        <p:spPr>
          <a:xfrm>
            <a:off x="4900613" y="5564953"/>
            <a:ext cx="210280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SRS Document Finalization (5 days)</a:t>
            </a:r>
            <a:endParaRPr lang="en-US" sz="942" dirty="0"/>
          </a:p>
        </p:txBody>
      </p:sp>
      <p:sp>
        <p:nvSpPr>
          <p:cNvPr id="36" name="Shape 32"/>
          <p:cNvSpPr/>
          <p:nvPr/>
        </p:nvSpPr>
        <p:spPr>
          <a:xfrm>
            <a:off x="4657725" y="5839988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37" name="Text 33"/>
          <p:cNvSpPr/>
          <p:nvPr/>
        </p:nvSpPr>
        <p:spPr>
          <a:xfrm>
            <a:off x="4657725" y="5839988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</a:t>
            </a:r>
            <a:endParaRPr lang="en-US" sz="732" dirty="0"/>
          </a:p>
        </p:txBody>
      </p:sp>
      <p:sp>
        <p:nvSpPr>
          <p:cNvPr id="38" name="Text 34"/>
          <p:cNvSpPr/>
          <p:nvPr/>
        </p:nvSpPr>
        <p:spPr>
          <a:xfrm>
            <a:off x="4900613" y="5829272"/>
            <a:ext cx="222739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Final Report &amp; Presentation (10 days)</a:t>
            </a:r>
            <a:endParaRPr lang="en-US" sz="94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292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Requirement Analysis (SRS)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42963"/>
            <a:ext cx="4200525" cy="20859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392906" y="950119"/>
            <a:ext cx="39862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Functional Requirements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35781" y="1330523"/>
            <a:ext cx="3806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FR1-2: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916409" y="1330523"/>
            <a:ext cx="34529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Accept dermoscopic images and clinical metadata inputs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35781" y="1580555"/>
            <a:ext cx="3806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FR3-4: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535781" y="1580555"/>
            <a:ext cx="3304989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Process images and metadata using pre-trained encoders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535781" y="2023467"/>
            <a:ext cx="3806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FR5-6: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916409" y="2023467"/>
            <a:ext cx="343806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Fuse features and classify lesions with confidence scores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535781" y="2273498"/>
            <a:ext cx="3806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FR7-8: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916409" y="2273498"/>
            <a:ext cx="299058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Generate detailed explanatory reports using LLM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535781" y="2523530"/>
            <a:ext cx="26568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FR9: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801467" y="2523530"/>
            <a:ext cx="304971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Provide results in structured, consumable formats</a:t>
            </a:r>
            <a:endParaRPr lang="en-US" sz="942" dirty="0"/>
          </a:p>
        </p:txBody>
      </p:sp>
      <p:sp>
        <p:nvSpPr>
          <p:cNvPr id="16" name="Shape 13"/>
          <p:cNvSpPr/>
          <p:nvPr/>
        </p:nvSpPr>
        <p:spPr>
          <a:xfrm>
            <a:off x="4657725" y="842963"/>
            <a:ext cx="4200525" cy="20859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Text 14"/>
          <p:cNvSpPr/>
          <p:nvPr/>
        </p:nvSpPr>
        <p:spPr>
          <a:xfrm>
            <a:off x="4764881" y="950119"/>
            <a:ext cx="39862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Non-Functional Requirements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4907756" y="1330523"/>
            <a:ext cx="87003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Performance: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5777787" y="1330523"/>
            <a:ext cx="216709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Response time &lt; 10s, 99.9% uptime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4907756" y="1580555"/>
            <a:ext cx="61478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Accuracy: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5522537" y="1580555"/>
            <a:ext cx="145793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≥ 90% on ISIC datasets</a:t>
            </a:r>
            <a:endParaRPr lang="en-US" sz="942" dirty="0"/>
          </a:p>
        </p:txBody>
      </p:sp>
      <p:sp>
        <p:nvSpPr>
          <p:cNvPr id="22" name="Text 19"/>
          <p:cNvSpPr/>
          <p:nvPr/>
        </p:nvSpPr>
        <p:spPr>
          <a:xfrm>
            <a:off x="4907756" y="1830586"/>
            <a:ext cx="56064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Security: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5468401" y="1830586"/>
            <a:ext cx="19193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encryption, access control</a:t>
            </a:r>
            <a:endParaRPr lang="en-US" sz="942" dirty="0"/>
          </a:p>
        </p:txBody>
      </p:sp>
      <p:sp>
        <p:nvSpPr>
          <p:cNvPr id="24" name="Text 21"/>
          <p:cNvSpPr/>
          <p:nvPr/>
        </p:nvSpPr>
        <p:spPr>
          <a:xfrm>
            <a:off x="4907756" y="2080617"/>
            <a:ext cx="6034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Usability:</a:t>
            </a:r>
            <a:endParaRPr lang="en-US" sz="942" dirty="0"/>
          </a:p>
        </p:txBody>
      </p:sp>
      <p:sp>
        <p:nvSpPr>
          <p:cNvPr id="25" name="Text 22"/>
          <p:cNvSpPr/>
          <p:nvPr/>
        </p:nvSpPr>
        <p:spPr>
          <a:xfrm>
            <a:off x="5511236" y="2080617"/>
            <a:ext cx="265393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Intuitive interface for medical professionals</a:t>
            </a:r>
            <a:endParaRPr lang="en-US" sz="942" dirty="0"/>
          </a:p>
        </p:txBody>
      </p:sp>
      <p:sp>
        <p:nvSpPr>
          <p:cNvPr id="26" name="Text 23"/>
          <p:cNvSpPr/>
          <p:nvPr/>
        </p:nvSpPr>
        <p:spPr>
          <a:xfrm>
            <a:off x="4907756" y="2330648"/>
            <a:ext cx="102217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Maintainability:</a:t>
            </a:r>
            <a:endParaRPr lang="en-US" sz="942" dirty="0"/>
          </a:p>
        </p:txBody>
      </p:sp>
      <p:sp>
        <p:nvSpPr>
          <p:cNvPr id="27" name="Text 24"/>
          <p:cNvSpPr/>
          <p:nvPr/>
        </p:nvSpPr>
        <p:spPr>
          <a:xfrm>
            <a:off x="5929926" y="2330648"/>
            <a:ext cx="225170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Modular, well-documented codebase</a:t>
            </a:r>
            <a:endParaRPr lang="en-US" sz="942" dirty="0"/>
          </a:p>
        </p:txBody>
      </p:sp>
      <p:sp>
        <p:nvSpPr>
          <p:cNvPr id="28" name="Text 25"/>
          <p:cNvSpPr/>
          <p:nvPr/>
        </p:nvSpPr>
        <p:spPr>
          <a:xfrm>
            <a:off x="4907756" y="2580680"/>
            <a:ext cx="91066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Explainability:</a:t>
            </a:r>
            <a:endParaRPr lang="en-US" sz="942" dirty="0"/>
          </a:p>
        </p:txBody>
      </p:sp>
      <p:sp>
        <p:nvSpPr>
          <p:cNvPr id="29" name="Text 26"/>
          <p:cNvSpPr/>
          <p:nvPr/>
        </p:nvSpPr>
        <p:spPr>
          <a:xfrm>
            <a:off x="5818417" y="2580680"/>
            <a:ext cx="222832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Clear, clinically relevant explanations</a:t>
            </a:r>
            <a:endParaRPr lang="en-US" sz="942" dirty="0"/>
          </a:p>
        </p:txBody>
      </p:sp>
      <p:pic>
        <p:nvPicPr>
          <p:cNvPr id="3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569" y="3100388"/>
            <a:ext cx="2936863" cy="2143125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2428875" y="5300663"/>
            <a:ext cx="42862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Systematic analysis of requirements is a critical piece of the research puzzle</a:t>
            </a:r>
            <a:endParaRPr lang="en-US" sz="73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Workflow Model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42963"/>
            <a:ext cx="8572500" cy="10001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2071688"/>
            <a:ext cx="42005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Diagnostic Engine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2443163"/>
            <a:ext cx="4200525" cy="3714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Shape 3"/>
          <p:cNvSpPr/>
          <p:nvPr/>
        </p:nvSpPr>
        <p:spPr>
          <a:xfrm>
            <a:off x="371475" y="2528888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8" name="Text 4"/>
          <p:cNvSpPr/>
          <p:nvPr/>
        </p:nvSpPr>
        <p:spPr>
          <a:xfrm>
            <a:off x="371475" y="2528888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657225" y="2532459"/>
            <a:ext cx="364574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Image Encoder (EfficientNet) processes dermoscopic images</a:t>
            </a:r>
            <a:endParaRPr lang="en-US" sz="942" dirty="0"/>
          </a:p>
        </p:txBody>
      </p:sp>
      <p:sp>
        <p:nvSpPr>
          <p:cNvPr id="10" name="Shape 6"/>
          <p:cNvSpPr/>
          <p:nvPr/>
        </p:nvSpPr>
        <p:spPr>
          <a:xfrm>
            <a:off x="285750" y="2900363"/>
            <a:ext cx="4200525" cy="3714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371475" y="2986088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2" name="Text 8"/>
          <p:cNvSpPr/>
          <p:nvPr/>
        </p:nvSpPr>
        <p:spPr>
          <a:xfrm>
            <a:off x="371475" y="2986088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942" dirty="0"/>
          </a:p>
        </p:txBody>
      </p:sp>
      <p:sp>
        <p:nvSpPr>
          <p:cNvPr id="13" name="Text 9"/>
          <p:cNvSpPr/>
          <p:nvPr/>
        </p:nvSpPr>
        <p:spPr>
          <a:xfrm>
            <a:off x="657225" y="2989659"/>
            <a:ext cx="332951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Text Encoder (ClinicalBERT) processes patient metadata</a:t>
            </a:r>
            <a:endParaRPr lang="en-US" sz="942" dirty="0"/>
          </a:p>
        </p:txBody>
      </p:sp>
      <p:sp>
        <p:nvSpPr>
          <p:cNvPr id="14" name="Shape 10"/>
          <p:cNvSpPr/>
          <p:nvPr/>
        </p:nvSpPr>
        <p:spPr>
          <a:xfrm>
            <a:off x="285750" y="3357563"/>
            <a:ext cx="4200525" cy="3714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Shape 11"/>
          <p:cNvSpPr/>
          <p:nvPr/>
        </p:nvSpPr>
        <p:spPr>
          <a:xfrm>
            <a:off x="371475" y="3443288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6" name="Text 12"/>
          <p:cNvSpPr/>
          <p:nvPr/>
        </p:nvSpPr>
        <p:spPr>
          <a:xfrm>
            <a:off x="371475" y="3443288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942" dirty="0"/>
          </a:p>
        </p:txBody>
      </p:sp>
      <p:sp>
        <p:nvSpPr>
          <p:cNvPr id="17" name="Text 13"/>
          <p:cNvSpPr/>
          <p:nvPr/>
        </p:nvSpPr>
        <p:spPr>
          <a:xfrm>
            <a:off x="657225" y="3446859"/>
            <a:ext cx="336629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Multimodal Fusion combines visual and textual features</a:t>
            </a:r>
            <a:endParaRPr lang="en-US" sz="942" dirty="0"/>
          </a:p>
        </p:txBody>
      </p:sp>
      <p:sp>
        <p:nvSpPr>
          <p:cNvPr id="18" name="Shape 14"/>
          <p:cNvSpPr/>
          <p:nvPr/>
        </p:nvSpPr>
        <p:spPr>
          <a:xfrm>
            <a:off x="285750" y="3814763"/>
            <a:ext cx="4200525" cy="3714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9" name="Shape 15"/>
          <p:cNvSpPr/>
          <p:nvPr/>
        </p:nvSpPr>
        <p:spPr>
          <a:xfrm>
            <a:off x="371475" y="3900488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0" name="Text 16"/>
          <p:cNvSpPr/>
          <p:nvPr/>
        </p:nvSpPr>
        <p:spPr>
          <a:xfrm>
            <a:off x="371475" y="3900488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942" dirty="0"/>
          </a:p>
        </p:txBody>
      </p:sp>
      <p:sp>
        <p:nvSpPr>
          <p:cNvPr id="21" name="Text 17"/>
          <p:cNvSpPr/>
          <p:nvPr/>
        </p:nvSpPr>
        <p:spPr>
          <a:xfrm>
            <a:off x="657225" y="3904059"/>
            <a:ext cx="343896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Diagnostic Classifier predicts lesion class with confidence</a:t>
            </a:r>
            <a:endParaRPr lang="en-US" sz="942" dirty="0"/>
          </a:p>
        </p:txBody>
      </p:sp>
      <p:sp>
        <p:nvSpPr>
          <p:cNvPr id="22" name="Text 18"/>
          <p:cNvSpPr/>
          <p:nvPr/>
        </p:nvSpPr>
        <p:spPr>
          <a:xfrm>
            <a:off x="4657725" y="2071688"/>
            <a:ext cx="42005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Generative Engine</a:t>
            </a:r>
            <a:endParaRPr lang="en-US" sz="1350" dirty="0"/>
          </a:p>
        </p:txBody>
      </p:sp>
      <p:sp>
        <p:nvSpPr>
          <p:cNvPr id="23" name="Shape 19"/>
          <p:cNvSpPr/>
          <p:nvPr/>
        </p:nvSpPr>
        <p:spPr>
          <a:xfrm>
            <a:off x="4657725" y="2443163"/>
            <a:ext cx="4200525" cy="5572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4" name="Shape 20"/>
          <p:cNvSpPr/>
          <p:nvPr/>
        </p:nvSpPr>
        <p:spPr>
          <a:xfrm>
            <a:off x="4743450" y="2621756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5" name="Text 21"/>
          <p:cNvSpPr/>
          <p:nvPr/>
        </p:nvSpPr>
        <p:spPr>
          <a:xfrm>
            <a:off x="4743450" y="2621756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942" dirty="0"/>
          </a:p>
        </p:txBody>
      </p:sp>
      <p:sp>
        <p:nvSpPr>
          <p:cNvPr id="26" name="Text 22"/>
          <p:cNvSpPr/>
          <p:nvPr/>
        </p:nvSpPr>
        <p:spPr>
          <a:xfrm>
            <a:off x="5029200" y="2528888"/>
            <a:ext cx="374332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Prompt Engineering Module creates detailed prompt with diagnosis</a:t>
            </a:r>
            <a:endParaRPr lang="en-US" sz="942" dirty="0"/>
          </a:p>
        </p:txBody>
      </p:sp>
      <p:sp>
        <p:nvSpPr>
          <p:cNvPr id="27" name="Shape 23"/>
          <p:cNvSpPr/>
          <p:nvPr/>
        </p:nvSpPr>
        <p:spPr>
          <a:xfrm>
            <a:off x="4657725" y="3086100"/>
            <a:ext cx="4200525" cy="3714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8" name="Shape 24"/>
          <p:cNvSpPr/>
          <p:nvPr/>
        </p:nvSpPr>
        <p:spPr>
          <a:xfrm>
            <a:off x="4743450" y="3171825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9" name="Text 25"/>
          <p:cNvSpPr/>
          <p:nvPr/>
        </p:nvSpPr>
        <p:spPr>
          <a:xfrm>
            <a:off x="4743450" y="3171825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942" dirty="0"/>
          </a:p>
        </p:txBody>
      </p:sp>
      <p:sp>
        <p:nvSpPr>
          <p:cNvPr id="30" name="Text 26"/>
          <p:cNvSpPr/>
          <p:nvPr/>
        </p:nvSpPr>
        <p:spPr>
          <a:xfrm>
            <a:off x="5029200" y="3175397"/>
            <a:ext cx="365704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Large Language Model (GPT-4) generates explanatory report</a:t>
            </a:r>
            <a:endParaRPr lang="en-US" sz="942" dirty="0"/>
          </a:p>
        </p:txBody>
      </p:sp>
      <p:sp>
        <p:nvSpPr>
          <p:cNvPr id="31" name="Shape 27"/>
          <p:cNvSpPr/>
          <p:nvPr/>
        </p:nvSpPr>
        <p:spPr>
          <a:xfrm>
            <a:off x="4657725" y="3543300"/>
            <a:ext cx="4200525" cy="5572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2" name="Shape 28"/>
          <p:cNvSpPr/>
          <p:nvPr/>
        </p:nvSpPr>
        <p:spPr>
          <a:xfrm>
            <a:off x="4743450" y="3721894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33" name="Text 29"/>
          <p:cNvSpPr/>
          <p:nvPr/>
        </p:nvSpPr>
        <p:spPr>
          <a:xfrm>
            <a:off x="4743450" y="3721894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942" dirty="0"/>
          </a:p>
        </p:txBody>
      </p:sp>
      <p:sp>
        <p:nvSpPr>
          <p:cNvPr id="34" name="Text 30"/>
          <p:cNvSpPr/>
          <p:nvPr/>
        </p:nvSpPr>
        <p:spPr>
          <a:xfrm>
            <a:off x="5029200" y="3629025"/>
            <a:ext cx="374332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Final output: Comprehensive diagnostic report with justification</a:t>
            </a:r>
            <a:endParaRPr lang="en-US" sz="94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292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Module Design and Implementation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711194" y="728663"/>
            <a:ext cx="3619481" cy="7429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796919" y="814388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6" name="Text 3"/>
          <p:cNvSpPr/>
          <p:nvPr/>
        </p:nvSpPr>
        <p:spPr>
          <a:xfrm>
            <a:off x="796919" y="814388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628" dirty="0"/>
          </a:p>
        </p:txBody>
      </p:sp>
      <p:sp>
        <p:nvSpPr>
          <p:cNvPr id="7" name="Text 4"/>
          <p:cNvSpPr/>
          <p:nvPr/>
        </p:nvSpPr>
        <p:spPr>
          <a:xfrm>
            <a:off x="1025519" y="814388"/>
            <a:ext cx="131389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Image Encoder Module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796919" y="1028700"/>
            <a:ext cx="344803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Extracts visual features from dermoscopic images</a:t>
            </a:r>
            <a:endParaRPr lang="en-US" sz="732" dirty="0"/>
          </a:p>
        </p:txBody>
      </p:sp>
      <p:sp>
        <p:nvSpPr>
          <p:cNvPr id="9" name="Shape 6"/>
          <p:cNvSpPr/>
          <p:nvPr/>
        </p:nvSpPr>
        <p:spPr>
          <a:xfrm>
            <a:off x="796919" y="1171575"/>
            <a:ext cx="3448031" cy="21431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0" name="Shape 7"/>
          <p:cNvSpPr/>
          <p:nvPr/>
        </p:nvSpPr>
        <p:spPr>
          <a:xfrm>
            <a:off x="796919" y="1171575"/>
            <a:ext cx="21431" cy="21431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1" name="Text 8"/>
          <p:cNvSpPr/>
          <p:nvPr/>
        </p:nvSpPr>
        <p:spPr>
          <a:xfrm>
            <a:off x="796919" y="1171575"/>
            <a:ext cx="3448031" cy="21431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indent="0" marL="0">
              <a:buNone/>
            </a:pPr>
            <a:r>
              <a:rPr lang="en-US" sz="62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class ImageEncoder(nn.Module): # Pre-trained EfficientNet </a:t>
            </a:r>
            <a:endParaRPr lang="en-US" sz="628" dirty="0"/>
          </a:p>
        </p:txBody>
      </p:sp>
      <p:sp>
        <p:nvSpPr>
          <p:cNvPr id="12" name="Shape 9"/>
          <p:cNvSpPr/>
          <p:nvPr/>
        </p:nvSpPr>
        <p:spPr>
          <a:xfrm>
            <a:off x="711194" y="1557338"/>
            <a:ext cx="3619481" cy="7429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796919" y="1643063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4" name="Text 11"/>
          <p:cNvSpPr/>
          <p:nvPr/>
        </p:nvSpPr>
        <p:spPr>
          <a:xfrm>
            <a:off x="796919" y="1643063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628" dirty="0"/>
          </a:p>
        </p:txBody>
      </p:sp>
      <p:sp>
        <p:nvSpPr>
          <p:cNvPr id="15" name="Text 12"/>
          <p:cNvSpPr/>
          <p:nvPr/>
        </p:nvSpPr>
        <p:spPr>
          <a:xfrm>
            <a:off x="1025519" y="1643063"/>
            <a:ext cx="11873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Text Encoder Module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796919" y="1857375"/>
            <a:ext cx="344803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Processes clinical metadata using ClinicalBERT</a:t>
            </a:r>
            <a:endParaRPr lang="en-US" sz="732" dirty="0"/>
          </a:p>
        </p:txBody>
      </p:sp>
      <p:sp>
        <p:nvSpPr>
          <p:cNvPr id="17" name="Shape 14"/>
          <p:cNvSpPr/>
          <p:nvPr/>
        </p:nvSpPr>
        <p:spPr>
          <a:xfrm>
            <a:off x="796919" y="2000250"/>
            <a:ext cx="3448031" cy="21431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8" name="Shape 15"/>
          <p:cNvSpPr/>
          <p:nvPr/>
        </p:nvSpPr>
        <p:spPr>
          <a:xfrm>
            <a:off x="796919" y="2000250"/>
            <a:ext cx="21431" cy="21431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9" name="Text 16"/>
          <p:cNvSpPr/>
          <p:nvPr/>
        </p:nvSpPr>
        <p:spPr>
          <a:xfrm>
            <a:off x="796919" y="2000250"/>
            <a:ext cx="3448031" cy="21431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indent="0" marL="0">
              <a:buNone/>
            </a:pPr>
            <a:r>
              <a:rPr lang="en-US" sz="62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class TextEncoder(nn.Module): # ClinicalBERT based </a:t>
            </a:r>
            <a:endParaRPr lang="en-US" sz="628" dirty="0"/>
          </a:p>
        </p:txBody>
      </p:sp>
      <p:sp>
        <p:nvSpPr>
          <p:cNvPr id="20" name="Shape 17"/>
          <p:cNvSpPr/>
          <p:nvPr/>
        </p:nvSpPr>
        <p:spPr>
          <a:xfrm>
            <a:off x="711194" y="2386013"/>
            <a:ext cx="3619481" cy="7429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Shape 18"/>
          <p:cNvSpPr/>
          <p:nvPr/>
        </p:nvSpPr>
        <p:spPr>
          <a:xfrm>
            <a:off x="796919" y="2471738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2" name="Text 19"/>
          <p:cNvSpPr/>
          <p:nvPr/>
        </p:nvSpPr>
        <p:spPr>
          <a:xfrm>
            <a:off x="796919" y="2471738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628" dirty="0"/>
          </a:p>
        </p:txBody>
      </p:sp>
      <p:sp>
        <p:nvSpPr>
          <p:cNvPr id="23" name="Text 20"/>
          <p:cNvSpPr/>
          <p:nvPr/>
        </p:nvSpPr>
        <p:spPr>
          <a:xfrm>
            <a:off x="1025519" y="2471738"/>
            <a:ext cx="152466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Multimodal Fusion Module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796919" y="2686050"/>
            <a:ext cx="344803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Combines visual and textual features</a:t>
            </a:r>
            <a:endParaRPr lang="en-US" sz="732" dirty="0"/>
          </a:p>
        </p:txBody>
      </p:sp>
      <p:sp>
        <p:nvSpPr>
          <p:cNvPr id="25" name="Shape 22"/>
          <p:cNvSpPr/>
          <p:nvPr/>
        </p:nvSpPr>
        <p:spPr>
          <a:xfrm>
            <a:off x="796919" y="2828925"/>
            <a:ext cx="3448031" cy="21431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6" name="Shape 23"/>
          <p:cNvSpPr/>
          <p:nvPr/>
        </p:nvSpPr>
        <p:spPr>
          <a:xfrm>
            <a:off x="796919" y="2828925"/>
            <a:ext cx="21431" cy="21431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7" name="Text 24"/>
          <p:cNvSpPr/>
          <p:nvPr/>
        </p:nvSpPr>
        <p:spPr>
          <a:xfrm>
            <a:off x="796919" y="2828925"/>
            <a:ext cx="3448031" cy="21431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indent="0" marL="0">
              <a:buNone/>
            </a:pPr>
            <a:r>
              <a:rPr lang="en-US" sz="62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def forward(self, image_features, text_features): # Concatenation </a:t>
            </a:r>
            <a:endParaRPr lang="en-US" sz="628" dirty="0"/>
          </a:p>
        </p:txBody>
      </p:sp>
      <p:sp>
        <p:nvSpPr>
          <p:cNvPr id="28" name="Shape 25"/>
          <p:cNvSpPr/>
          <p:nvPr/>
        </p:nvSpPr>
        <p:spPr>
          <a:xfrm>
            <a:off x="4813269" y="728663"/>
            <a:ext cx="3619481" cy="7429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9" name="Shape 26"/>
          <p:cNvSpPr/>
          <p:nvPr/>
        </p:nvSpPr>
        <p:spPr>
          <a:xfrm>
            <a:off x="4898994" y="814388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30" name="Text 27"/>
          <p:cNvSpPr/>
          <p:nvPr/>
        </p:nvSpPr>
        <p:spPr>
          <a:xfrm>
            <a:off x="4898994" y="814388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628" dirty="0"/>
          </a:p>
        </p:txBody>
      </p:sp>
      <p:sp>
        <p:nvSpPr>
          <p:cNvPr id="31" name="Text 28"/>
          <p:cNvSpPr/>
          <p:nvPr/>
        </p:nvSpPr>
        <p:spPr>
          <a:xfrm>
            <a:off x="5127594" y="814388"/>
            <a:ext cx="16182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Diagnostic Classifier Module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4898994" y="1028700"/>
            <a:ext cx="344803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Predicts skin lesion class probabilities</a:t>
            </a:r>
            <a:endParaRPr lang="en-US" sz="732" dirty="0"/>
          </a:p>
        </p:txBody>
      </p:sp>
      <p:sp>
        <p:nvSpPr>
          <p:cNvPr id="33" name="Shape 30"/>
          <p:cNvSpPr/>
          <p:nvPr/>
        </p:nvSpPr>
        <p:spPr>
          <a:xfrm>
            <a:off x="4898994" y="1171575"/>
            <a:ext cx="3448031" cy="21431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4" name="Shape 31"/>
          <p:cNvSpPr/>
          <p:nvPr/>
        </p:nvSpPr>
        <p:spPr>
          <a:xfrm>
            <a:off x="4898994" y="1171575"/>
            <a:ext cx="21431" cy="21431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5" name="Text 32"/>
          <p:cNvSpPr/>
          <p:nvPr/>
        </p:nvSpPr>
        <p:spPr>
          <a:xfrm>
            <a:off x="4898994" y="1171575"/>
            <a:ext cx="3448031" cy="21431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indent="0" marL="0">
              <a:buNone/>
            </a:pPr>
            <a:r>
              <a:rPr lang="en-US" sz="62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self.classifier = nn.Linear(input_dim, num_classes) # With softmax </a:t>
            </a:r>
            <a:endParaRPr lang="en-US" sz="628" dirty="0"/>
          </a:p>
        </p:txBody>
      </p:sp>
      <p:sp>
        <p:nvSpPr>
          <p:cNvPr id="36" name="Shape 33"/>
          <p:cNvSpPr/>
          <p:nvPr/>
        </p:nvSpPr>
        <p:spPr>
          <a:xfrm>
            <a:off x="4813269" y="1557338"/>
            <a:ext cx="3619481" cy="7429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7" name="Shape 34"/>
          <p:cNvSpPr/>
          <p:nvPr/>
        </p:nvSpPr>
        <p:spPr>
          <a:xfrm>
            <a:off x="4898994" y="1643063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38" name="Text 35"/>
          <p:cNvSpPr/>
          <p:nvPr/>
        </p:nvSpPr>
        <p:spPr>
          <a:xfrm>
            <a:off x="4898994" y="1643063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628" dirty="0"/>
          </a:p>
        </p:txBody>
      </p:sp>
      <p:sp>
        <p:nvSpPr>
          <p:cNvPr id="39" name="Text 36"/>
          <p:cNvSpPr/>
          <p:nvPr/>
        </p:nvSpPr>
        <p:spPr>
          <a:xfrm>
            <a:off x="5127594" y="1643063"/>
            <a:ext cx="1604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Prompt Engineering Module</a:t>
            </a:r>
            <a:endParaRPr lang="en-US" sz="837" dirty="0"/>
          </a:p>
        </p:txBody>
      </p:sp>
      <p:sp>
        <p:nvSpPr>
          <p:cNvPr id="40" name="Text 37"/>
          <p:cNvSpPr/>
          <p:nvPr/>
        </p:nvSpPr>
        <p:spPr>
          <a:xfrm>
            <a:off x="4898994" y="1857375"/>
            <a:ext cx="344803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Constructs detailed prompts for the LLM</a:t>
            </a:r>
            <a:endParaRPr lang="en-US" sz="732" dirty="0"/>
          </a:p>
        </p:txBody>
      </p:sp>
      <p:sp>
        <p:nvSpPr>
          <p:cNvPr id="41" name="Shape 38"/>
          <p:cNvSpPr/>
          <p:nvPr/>
        </p:nvSpPr>
        <p:spPr>
          <a:xfrm>
            <a:off x="4898994" y="2000250"/>
            <a:ext cx="3448031" cy="21431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42" name="Shape 39"/>
          <p:cNvSpPr/>
          <p:nvPr/>
        </p:nvSpPr>
        <p:spPr>
          <a:xfrm>
            <a:off x="4898994" y="2000250"/>
            <a:ext cx="21431" cy="21431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3" name="Text 40"/>
          <p:cNvSpPr/>
          <p:nvPr/>
        </p:nvSpPr>
        <p:spPr>
          <a:xfrm>
            <a:off x="4898994" y="2000250"/>
            <a:ext cx="3448031" cy="21431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indent="0" marL="0">
              <a:buNone/>
            </a:pPr>
            <a:r>
              <a:rPr lang="en-US" sz="62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def generate_prompt(self, diagnosis, confidence, patient_info): </a:t>
            </a:r>
            <a:endParaRPr lang="en-US" sz="628" dirty="0"/>
          </a:p>
        </p:txBody>
      </p:sp>
      <p:sp>
        <p:nvSpPr>
          <p:cNvPr id="44" name="Shape 41"/>
          <p:cNvSpPr/>
          <p:nvPr/>
        </p:nvSpPr>
        <p:spPr>
          <a:xfrm>
            <a:off x="4813269" y="2386013"/>
            <a:ext cx="3619481" cy="7429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5" name="Shape 42"/>
          <p:cNvSpPr/>
          <p:nvPr/>
        </p:nvSpPr>
        <p:spPr>
          <a:xfrm>
            <a:off x="4898994" y="2471738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46" name="Text 43"/>
          <p:cNvSpPr/>
          <p:nvPr/>
        </p:nvSpPr>
        <p:spPr>
          <a:xfrm>
            <a:off x="4898994" y="2471738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628" dirty="0"/>
          </a:p>
        </p:txBody>
      </p:sp>
      <p:sp>
        <p:nvSpPr>
          <p:cNvPr id="47" name="Text 44"/>
          <p:cNvSpPr/>
          <p:nvPr/>
        </p:nvSpPr>
        <p:spPr>
          <a:xfrm>
            <a:off x="5127594" y="2471738"/>
            <a:ext cx="138281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LLM Integration Module</a:t>
            </a:r>
            <a:endParaRPr lang="en-US" sz="837" dirty="0"/>
          </a:p>
        </p:txBody>
      </p:sp>
      <p:sp>
        <p:nvSpPr>
          <p:cNvPr id="48" name="Text 45"/>
          <p:cNvSpPr/>
          <p:nvPr/>
        </p:nvSpPr>
        <p:spPr>
          <a:xfrm>
            <a:off x="4898994" y="2686050"/>
            <a:ext cx="344803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Generates the final diagnostic report</a:t>
            </a:r>
            <a:endParaRPr lang="en-US" sz="732" dirty="0"/>
          </a:p>
        </p:txBody>
      </p:sp>
      <p:sp>
        <p:nvSpPr>
          <p:cNvPr id="49" name="Shape 46"/>
          <p:cNvSpPr/>
          <p:nvPr/>
        </p:nvSpPr>
        <p:spPr>
          <a:xfrm>
            <a:off x="4898994" y="2828925"/>
            <a:ext cx="3448031" cy="21431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50" name="Shape 47"/>
          <p:cNvSpPr/>
          <p:nvPr/>
        </p:nvSpPr>
        <p:spPr>
          <a:xfrm>
            <a:off x="4898994" y="2828925"/>
            <a:ext cx="21431" cy="21431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51" name="Text 48"/>
          <p:cNvSpPr/>
          <p:nvPr/>
        </p:nvSpPr>
        <p:spPr>
          <a:xfrm>
            <a:off x="4898994" y="2828925"/>
            <a:ext cx="3448031" cy="21431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indent="0" marL="0">
              <a:buNone/>
            </a:pPr>
            <a:r>
              <a:rPr lang="en-US" sz="62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def generate_report(self, prompt): # Using LLM (GPT-4/Llama 3) </a:t>
            </a:r>
            <a:endParaRPr lang="en-US" sz="628" dirty="0"/>
          </a:p>
        </p:txBody>
      </p:sp>
      <p:pic>
        <p:nvPicPr>
          <p:cNvPr id="5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849" y="3328988"/>
            <a:ext cx="3592274" cy="1571625"/>
          </a:xfrm>
          <a:prstGeom prst="rect">
            <a:avLst/>
          </a:prstGeom>
        </p:spPr>
      </p:pic>
      <p:sp>
        <p:nvSpPr>
          <p:cNvPr id="53" name="Text 49"/>
          <p:cNvSpPr/>
          <p:nvPr/>
        </p:nvSpPr>
        <p:spPr>
          <a:xfrm>
            <a:off x="1314450" y="4957763"/>
            <a:ext cx="65151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Modular system architecture enables independent development and testing</a:t>
            </a:r>
            <a:endParaRPr lang="en-US" sz="73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2025-09-10T20:14:48Z</dcterms:created>
  <dcterms:modified xsi:type="dcterms:W3CDTF">2025-09-10T20:14:48Z</dcterms:modified>
</cp:coreProperties>
</file>